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sldIdLst>
    <p:sldId id="256" r:id="rId2"/>
    <p:sldId id="257" r:id="rId3"/>
    <p:sldId id="263" r:id="rId4"/>
    <p:sldId id="260" r:id="rId5"/>
    <p:sldId id="258" r:id="rId6"/>
    <p:sldId id="262" r:id="rId7"/>
    <p:sldId id="268" r:id="rId8"/>
    <p:sldId id="264" r:id="rId9"/>
    <p:sldId id="265" r:id="rId10"/>
    <p:sldId id="270" r:id="rId11"/>
    <p:sldId id="259" r:id="rId12"/>
    <p:sldId id="266" r:id="rId13"/>
    <p:sldId id="269" r:id="rId14"/>
    <p:sldId id="267" r:id="rId15"/>
    <p:sldId id="261" r:id="rId16"/>
    <p:sldId id="27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0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p:scale>
          <a:sx n="76" d="100"/>
          <a:sy n="76" d="100"/>
        </p:scale>
        <p:origin x="126" y="82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smtClean="0"/>
              <a:t>5/20/2015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316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smtClean="0"/>
              <a:t>5/20/2015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78175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smtClean="0"/>
              <a:t>5/20/2015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47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smtClean="0"/>
              <a:t>5/20/2015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25223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smtClean="0"/>
              <a:t>5/20/2015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2040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smtClean="0"/>
              <a:t>5/20/2015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03577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89320"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smtClean="0"/>
              <a:t>5/20/2015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547170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smtClean="0"/>
              <a:t>5/20/2015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09138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smtClean="0"/>
              <a:t>5/20/2015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1099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smtClean="0"/>
              <a:t>5/20/2015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53250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smtClean="0"/>
              <a:t>5/20/2015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smtClean="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5168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smtClean="0"/>
              <a:pPr/>
              <a:t>5/20/2015</a:t>
            </a:fld>
            <a:endParaRPr lang="en-US" dirty="0"/>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42317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a:r>
              <a:rPr lang="en-US" dirty="0" smtClean="0">
                <a:solidFill>
                  <a:schemeClr val="accent1">
                    <a:lumMod val="50000"/>
                  </a:schemeClr>
                </a:solidFill>
              </a:rPr>
              <a:t>The cold war, 1945 – 1991</a:t>
            </a:r>
            <a:br>
              <a:rPr lang="en-US" dirty="0" smtClean="0">
                <a:solidFill>
                  <a:schemeClr val="accent1">
                    <a:lumMod val="50000"/>
                  </a:schemeClr>
                </a:solidFill>
              </a:rPr>
            </a:br>
            <a:r>
              <a:rPr lang="en-US" dirty="0" smtClean="0">
                <a:solidFill>
                  <a:schemeClr val="accent1">
                    <a:lumMod val="50000"/>
                  </a:schemeClr>
                </a:solidFill>
              </a:rPr>
              <a:t>The United States VS. The Soviets</a:t>
            </a:r>
            <a:endParaRPr lang="en-US" dirty="0">
              <a:solidFill>
                <a:schemeClr val="accent1">
                  <a:lumMod val="50000"/>
                </a:schemeClr>
              </a:solidFill>
            </a:endParaRPr>
          </a:p>
        </p:txBody>
      </p:sp>
      <p:sp>
        <p:nvSpPr>
          <p:cNvPr id="3" name="Subtitle 2"/>
          <p:cNvSpPr>
            <a:spLocks noGrp="1"/>
          </p:cNvSpPr>
          <p:nvPr>
            <p:ph type="subTitle" idx="1"/>
          </p:nvPr>
        </p:nvSpPr>
        <p:spPr/>
        <p:txBody>
          <a:bodyPr/>
          <a:lstStyle/>
          <a:p>
            <a:r>
              <a:rPr lang="en-US" dirty="0" smtClean="0"/>
              <a:t>Cold War Vocabulary Review</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9543" y="354013"/>
            <a:ext cx="2826257" cy="39316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5900" y="399451"/>
            <a:ext cx="5715000" cy="3886200"/>
          </a:xfrm>
          <a:prstGeom prst="rect">
            <a:avLst/>
          </a:prstGeom>
        </p:spPr>
      </p:pic>
    </p:spTree>
    <p:extLst>
      <p:ext uri="{BB962C8B-B14F-4D97-AF65-F5344CB8AC3E}">
        <p14:creationId xmlns:p14="http://schemas.microsoft.com/office/powerpoint/2010/main" val="40247301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Soviet Premier Nikita Khrushchev</a:t>
            </a:r>
            <a:endParaRPr lang="en-US" dirty="0">
              <a:solidFill>
                <a:schemeClr val="accent1">
                  <a:lumMod val="50000"/>
                </a:schemeClr>
              </a:solidFill>
            </a:endParaRPr>
          </a:p>
        </p:txBody>
      </p:sp>
      <p:sp>
        <p:nvSpPr>
          <p:cNvPr id="3" name="Content Placeholder 2"/>
          <p:cNvSpPr>
            <a:spLocks noGrp="1"/>
          </p:cNvSpPr>
          <p:nvPr>
            <p:ph sz="half" idx="1"/>
          </p:nvPr>
        </p:nvSpPr>
        <p:spPr>
          <a:xfrm>
            <a:off x="1030310" y="1828800"/>
            <a:ext cx="4748698" cy="4480560"/>
          </a:xfrm>
        </p:spPr>
        <p:txBody>
          <a:bodyPr/>
          <a:lstStyle/>
          <a:p>
            <a:r>
              <a:rPr lang="en-US" dirty="0"/>
              <a:t>He was the leader of the Soviet Union during the Cuban Missile Crisis.  Eventually, he decided not to challenge John F. Kennedy’s resolve and removed the nuclear missiles he had place in Cuba.  </a:t>
            </a:r>
            <a:r>
              <a:rPr lang="en-US" dirty="0" smtClean="0"/>
              <a:t>But Nikita Khrushchev was always known for his angry rants against the United States and capitalism.  During on famous speech before the United Nations, he took off his shoe, pounded it upon the lectern from which he spoke, and declared, “We will bury you!”  Despite his hostile exterior, Khrushchev knew when to back down.</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8" y="1752600"/>
            <a:ext cx="6119578" cy="4161313"/>
          </a:xfrm>
          <a:prstGeom prst="rect">
            <a:avLst/>
          </a:prstGeom>
        </p:spPr>
      </p:pic>
    </p:spTree>
    <p:extLst>
      <p:ext uri="{BB962C8B-B14F-4D97-AF65-F5344CB8AC3E}">
        <p14:creationId xmlns:p14="http://schemas.microsoft.com/office/powerpoint/2010/main" val="1789532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The domino theory – 1960s </a:t>
            </a:r>
            <a:endParaRPr lang="en-US" dirty="0">
              <a:solidFill>
                <a:schemeClr val="accent1">
                  <a:lumMod val="50000"/>
                </a:schemeClr>
              </a:solidFill>
            </a:endParaRPr>
          </a:p>
        </p:txBody>
      </p:sp>
      <p:sp>
        <p:nvSpPr>
          <p:cNvPr id="3" name="Content Placeholder 2"/>
          <p:cNvSpPr>
            <a:spLocks noGrp="1"/>
          </p:cNvSpPr>
          <p:nvPr>
            <p:ph sz="half" idx="1"/>
          </p:nvPr>
        </p:nvSpPr>
        <p:spPr>
          <a:xfrm>
            <a:off x="450761" y="2021983"/>
            <a:ext cx="5328247" cy="4287377"/>
          </a:xfrm>
        </p:spPr>
        <p:txBody>
          <a:bodyPr/>
          <a:lstStyle/>
          <a:p>
            <a:r>
              <a:rPr lang="en-US" dirty="0"/>
              <a:t>According to this theory, if a country fell to communism, nearby countries would also topple, like a row of dominoes standing on end.  China falls to communism, then Korea falls, then Vietnam…. </a:t>
            </a:r>
            <a:r>
              <a:rPr lang="en-US" dirty="0" smtClean="0"/>
              <a:t>The United States allowed this paranoia to influence our policy – specifically towards Vietnam in the 1960s.  Study the map for a paranoid view.</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61565" y="2627926"/>
            <a:ext cx="5948362" cy="3781740"/>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948" y="4518796"/>
            <a:ext cx="4250028" cy="225392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469" y="218940"/>
            <a:ext cx="4156790" cy="2204482"/>
          </a:xfrm>
          <a:prstGeom prst="rect">
            <a:avLst/>
          </a:prstGeom>
        </p:spPr>
      </p:pic>
    </p:spTree>
    <p:extLst>
      <p:ext uri="{BB962C8B-B14F-4D97-AF65-F5344CB8AC3E}">
        <p14:creationId xmlns:p14="http://schemas.microsoft.com/office/powerpoint/2010/main" val="2874603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arms race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66100" y="266699"/>
            <a:ext cx="3915292" cy="6221263"/>
          </a:xfrm>
        </p:spPr>
      </p:pic>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358291" y="1727200"/>
            <a:ext cx="4242146" cy="4022725"/>
          </a:xfrm>
        </p:spPr>
      </p:pic>
      <p:sp>
        <p:nvSpPr>
          <p:cNvPr id="8" name="Rounded Rectangle 7"/>
          <p:cNvSpPr/>
          <p:nvPr/>
        </p:nvSpPr>
        <p:spPr>
          <a:xfrm>
            <a:off x="798490" y="1727200"/>
            <a:ext cx="3567448" cy="48539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a:t>Both the United States and our archenemy, the Soviet Union, created vast supplies of weapons with great destructive power – nuclear missiles and H-Bombs… </a:t>
            </a:r>
            <a:r>
              <a:rPr lang="en-US" dirty="0" smtClean="0"/>
              <a:t>Since both sides were pledge to use their weapons should the other execute a “first strike” against them, the arms race was a very frightening time.  If the thousands of missiles each nation had ready to fire had ever been launched, nuclear holocaust might easily have ended life on Earth.</a:t>
            </a:r>
            <a:endParaRPr lang="en-US" dirty="0"/>
          </a:p>
          <a:p>
            <a:r>
              <a:rPr lang="en-US" dirty="0"/>
              <a:t> </a:t>
            </a:r>
          </a:p>
        </p:txBody>
      </p:sp>
    </p:spTree>
    <p:extLst>
      <p:ext uri="{BB962C8B-B14F-4D97-AF65-F5344CB8AC3E}">
        <p14:creationId xmlns:p14="http://schemas.microsoft.com/office/powerpoint/2010/main" val="98057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Sputnik – The Soviet Satellite</a:t>
            </a:r>
            <a:endParaRPr lang="en-US" dirty="0">
              <a:solidFill>
                <a:schemeClr val="accent1">
                  <a:lumMod val="50000"/>
                </a:schemeClr>
              </a:solidFill>
            </a:endParaRPr>
          </a:p>
        </p:txBody>
      </p:sp>
      <p:sp>
        <p:nvSpPr>
          <p:cNvPr id="3" name="Content Placeholder 2"/>
          <p:cNvSpPr>
            <a:spLocks noGrp="1"/>
          </p:cNvSpPr>
          <p:nvPr>
            <p:ph sz="half" idx="1"/>
          </p:nvPr>
        </p:nvSpPr>
        <p:spPr>
          <a:xfrm>
            <a:off x="1024128" y="1854558"/>
            <a:ext cx="5054700" cy="4454802"/>
          </a:xfrm>
        </p:spPr>
        <p:txBody>
          <a:bodyPr>
            <a:normAutofit lnSpcReduction="10000"/>
          </a:bodyPr>
          <a:lstStyle/>
          <a:p>
            <a:r>
              <a:rPr lang="en-US" dirty="0"/>
              <a:t>This was the first artificial satellite ever launched into space – by the Soviet Union in 1957.  </a:t>
            </a:r>
            <a:r>
              <a:rPr lang="en-US" dirty="0" smtClean="0"/>
              <a:t>Although </a:t>
            </a:r>
            <a:r>
              <a:rPr lang="en-US" i="1" dirty="0" smtClean="0"/>
              <a:t>Sputnik</a:t>
            </a:r>
            <a:r>
              <a:rPr lang="en-US" dirty="0" smtClean="0"/>
              <a:t> really didn’t do much of anything – a blinking light and a faint “beep – beep” – it still shocked Americans sensibilities.  We didn’t have one of those!  The true significance of the satellite was not what it did, but how it got into space.  If the Soviets could launch a satellite into outer space, then surely their rocket technology must be ahead of ours.  Americans responded to Sputnik by investing millions of dollars into math and science education and into developing the National Aeronautics and Space Administration: NASA.</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70875" y="1828800"/>
            <a:ext cx="3450912" cy="4433194"/>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1728" y="1841679"/>
            <a:ext cx="1960272" cy="1685834"/>
          </a:xfrm>
          <a:prstGeom prst="rect">
            <a:avLst/>
          </a:prstGeom>
        </p:spPr>
      </p:pic>
    </p:spTree>
    <p:extLst>
      <p:ext uri="{BB962C8B-B14F-4D97-AF65-F5344CB8AC3E}">
        <p14:creationId xmlns:p14="http://schemas.microsoft.com/office/powerpoint/2010/main" val="2924552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The space race</a:t>
            </a:r>
            <a:endParaRPr lang="en-US" dirty="0">
              <a:solidFill>
                <a:schemeClr val="accent1">
                  <a:lumMod val="50000"/>
                </a:schemeClr>
              </a:solidFill>
            </a:endParaRPr>
          </a:p>
        </p:txBody>
      </p:sp>
      <p:sp>
        <p:nvSpPr>
          <p:cNvPr id="3" name="Content Placeholder 2"/>
          <p:cNvSpPr>
            <a:spLocks noGrp="1"/>
          </p:cNvSpPr>
          <p:nvPr>
            <p:ph sz="half" idx="1"/>
          </p:nvPr>
        </p:nvSpPr>
        <p:spPr>
          <a:xfrm>
            <a:off x="862885" y="1712890"/>
            <a:ext cx="5293216" cy="4803820"/>
          </a:xfrm>
        </p:spPr>
        <p:txBody>
          <a:bodyPr>
            <a:normAutofit lnSpcReduction="10000"/>
          </a:bodyPr>
          <a:lstStyle/>
          <a:p>
            <a:r>
              <a:rPr lang="en-US" dirty="0"/>
              <a:t>The competition between the United States and the USSR to launch satellites, orbit the earth, and reach the moon was referred to by this title.  </a:t>
            </a:r>
            <a:r>
              <a:rPr lang="en-US" dirty="0" smtClean="0"/>
              <a:t>Although the Soviets got off to a quick start – placing Sputnik into space in 1957 and putting the first man into space, Soviet cosmonaut Yuri Gagarin – the United States quickly caught up and surpassed our rivals.  After President John F. Kennedy challenged Americans to put a man on the moon and return him safely to the Earth before the end of the decade – we did it!  Neil Armstrong was the first man on the moon in July of 1969.  The man to the right, though, was the second man on the moon: Buzz Aldrin. </a:t>
            </a:r>
            <a:endParaRPr lang="en-US" dirty="0"/>
          </a:p>
          <a:p>
            <a:r>
              <a:rPr lang="en-US" dirty="0"/>
              <a:t>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68049" y="690767"/>
            <a:ext cx="5506272" cy="5540686"/>
          </a:xfrm>
        </p:spPr>
      </p:pic>
    </p:spTree>
    <p:extLst>
      <p:ext uri="{BB962C8B-B14F-4D97-AF65-F5344CB8AC3E}">
        <p14:creationId xmlns:p14="http://schemas.microsoft.com/office/powerpoint/2010/main" val="609222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Détente – the late 1960s and 1970s</a:t>
            </a:r>
            <a:endParaRPr lang="en-US" dirty="0">
              <a:solidFill>
                <a:schemeClr val="accent1">
                  <a:lumMod val="50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83865" y="1905000"/>
            <a:ext cx="5370873" cy="4404360"/>
          </a:xfrm>
        </p:spPr>
      </p:pic>
      <p:sp>
        <p:nvSpPr>
          <p:cNvPr id="4" name="Content Placeholder 3"/>
          <p:cNvSpPr>
            <a:spLocks noGrp="1"/>
          </p:cNvSpPr>
          <p:nvPr>
            <p:ph sz="half" idx="2"/>
          </p:nvPr>
        </p:nvSpPr>
        <p:spPr>
          <a:xfrm>
            <a:off x="5989319" y="2060620"/>
            <a:ext cx="5524393" cy="4248740"/>
          </a:xfrm>
        </p:spPr>
        <p:txBody>
          <a:bodyPr/>
          <a:lstStyle/>
          <a:p>
            <a:r>
              <a:rPr lang="en-US" dirty="0"/>
              <a:t>The easing of tensions between the United States and the USSR which took place during the early to middle 1970s – a French word.  </a:t>
            </a:r>
            <a:r>
              <a:rPr lang="en-US" dirty="0" smtClean="0"/>
              <a:t>After the horrifying anxiety of the Cuban Missile Crisis in 1963, it became clear to both sides in the Cold War that tension needed to be relaxed!  During the late 1960s and throughout much of the 1970s, Americans and our Soviet rivals attempted to make friendly!  SALT Treaties – Strategic Arms Limitation Treaties – were signed by both Richard Nixon and Jimmy Carter, in an effort to reduce the number of atomic weapons both sides had ready to use. </a:t>
            </a:r>
            <a:endParaRPr lang="en-US" dirty="0"/>
          </a:p>
          <a:p>
            <a:endParaRPr lang="en-US" dirty="0"/>
          </a:p>
        </p:txBody>
      </p:sp>
    </p:spTree>
    <p:extLst>
      <p:ext uri="{BB962C8B-B14F-4D97-AF65-F5344CB8AC3E}">
        <p14:creationId xmlns:p14="http://schemas.microsoft.com/office/powerpoint/2010/main" val="7211714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Mikhail </a:t>
            </a:r>
            <a:r>
              <a:rPr lang="en-US" dirty="0" err="1" smtClean="0">
                <a:solidFill>
                  <a:schemeClr val="accent1">
                    <a:lumMod val="50000"/>
                  </a:schemeClr>
                </a:solidFill>
              </a:rPr>
              <a:t>gorbachev</a:t>
            </a:r>
            <a:endParaRPr lang="en-US" dirty="0">
              <a:solidFill>
                <a:schemeClr val="accent1">
                  <a:lumMod val="50000"/>
                </a:schemeClr>
              </a:solidFill>
            </a:endParaRPr>
          </a:p>
        </p:txBody>
      </p:sp>
      <p:sp>
        <p:nvSpPr>
          <p:cNvPr id="3" name="Content Placeholder 2"/>
          <p:cNvSpPr>
            <a:spLocks noGrp="1"/>
          </p:cNvSpPr>
          <p:nvPr>
            <p:ph sz="half" idx="1"/>
          </p:nvPr>
        </p:nvSpPr>
        <p:spPr>
          <a:xfrm>
            <a:off x="1024127" y="1867437"/>
            <a:ext cx="4797123" cy="4441923"/>
          </a:xfrm>
        </p:spPr>
        <p:txBody>
          <a:bodyPr>
            <a:normAutofit fontScale="92500" lnSpcReduction="20000"/>
          </a:bodyPr>
          <a:lstStyle/>
          <a:p>
            <a:r>
              <a:rPr lang="en-US" dirty="0" smtClean="0"/>
              <a:t>Mikhail Gorbachev </a:t>
            </a:r>
            <a:r>
              <a:rPr lang="en-US" dirty="0"/>
              <a:t>became the leader of the USSR in 1985, and after meeting repeatedly with President Ronald Reagan, US-Soviet Relations improved dramatically.  He remained in power while Eastern European nations gave up their communist governments and economic systems in the late 1980s. </a:t>
            </a:r>
            <a:r>
              <a:rPr lang="en-US" dirty="0" smtClean="0"/>
              <a:t> Today, most historians credit Gorbachev for taking the first steps towards peace with the United States and Reagan for taking Gorbachev at his word and working with him.  In the late 1980s, the Soviets grip on Eastern Europe was loosened.  In 1991, the Soviet Union collapsed – Russia was restored and fifteen smaller republics gained independence: Latvia, Lithuania, Estonia, Ukraine, Kazakhstan, and Georgia, among others.   Although the world seemed safer after the demise of our old rival, new dangers quickly emerged.</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84164" y="1778000"/>
            <a:ext cx="6159111" cy="4165098"/>
          </a:xfrm>
        </p:spPr>
      </p:pic>
    </p:spTree>
    <p:extLst>
      <p:ext uri="{BB962C8B-B14F-4D97-AF65-F5344CB8AC3E}">
        <p14:creationId xmlns:p14="http://schemas.microsoft.com/office/powerpoint/2010/main" val="2369870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accent1">
                    <a:lumMod val="50000"/>
                  </a:schemeClr>
                </a:solidFill>
              </a:rPr>
              <a:t>The policy of containment, 1945 - 1991</a:t>
            </a:r>
            <a:endParaRPr lang="en-US" dirty="0">
              <a:solidFill>
                <a:schemeClr val="accent1">
                  <a:lumMod val="50000"/>
                </a:schemeClr>
              </a:solidFill>
            </a:endParaRPr>
          </a:p>
        </p:txBody>
      </p:sp>
      <p:sp>
        <p:nvSpPr>
          <p:cNvPr id="5" name="Content Placeholder 4"/>
          <p:cNvSpPr>
            <a:spLocks noGrp="1"/>
          </p:cNvSpPr>
          <p:nvPr>
            <p:ph sz="half" idx="1"/>
          </p:nvPr>
        </p:nvSpPr>
        <p:spPr>
          <a:xfrm>
            <a:off x="1024127" y="1828800"/>
            <a:ext cx="5415309" cy="4480560"/>
          </a:xfrm>
        </p:spPr>
        <p:txBody>
          <a:bodyPr>
            <a:normAutofit lnSpcReduction="10000"/>
          </a:bodyPr>
          <a:lstStyle/>
          <a:p>
            <a:r>
              <a:rPr lang="en-US" dirty="0"/>
              <a:t>Harry S Truman was the President of the United States who insisted on this foreign policy, which vowed to stop the spread of communism across the world – the Berlin Airlift, the Korean War, and several economic aid packages were examples. </a:t>
            </a:r>
            <a:r>
              <a:rPr lang="en-US" dirty="0" smtClean="0"/>
              <a:t>  The man who suggested it was George F. Kennan.  He was a diplomat working in Moscow, and he suggested that the Soviets only understood the language of strength.  They respected power, and didn’t really want to fight another war.  He also suggested that while the Soviet’s were convinced that communism was a good system, it was fundamentally flawed and doomed to failure.  Communism, he stated, would die of natural causes quickly.  Just don’t let it spread!</a:t>
            </a:r>
            <a:endParaRPr lang="en-US" dirty="0"/>
          </a:p>
          <a:p>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38078" y="1793248"/>
            <a:ext cx="4215026" cy="4503233"/>
          </a:xfrm>
        </p:spPr>
      </p:pic>
    </p:spTree>
    <p:extLst>
      <p:ext uri="{BB962C8B-B14F-4D97-AF65-F5344CB8AC3E}">
        <p14:creationId xmlns:p14="http://schemas.microsoft.com/office/powerpoint/2010/main" val="548004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rPr>
              <a:t>The united nations (Un) established</a:t>
            </a:r>
            <a:endParaRPr lang="en-US" dirty="0">
              <a:solidFill>
                <a:srgbClr val="0070C0"/>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53038" y="1849182"/>
            <a:ext cx="4459544" cy="4459544"/>
          </a:xfrm>
        </p:spPr>
      </p:pic>
      <p:sp>
        <p:nvSpPr>
          <p:cNvPr id="4" name="Content Placeholder 3"/>
          <p:cNvSpPr>
            <a:spLocks noGrp="1"/>
          </p:cNvSpPr>
          <p:nvPr>
            <p:ph sz="half" idx="2"/>
          </p:nvPr>
        </p:nvSpPr>
        <p:spPr>
          <a:xfrm>
            <a:off x="5989319" y="1880315"/>
            <a:ext cx="5756213" cy="4649273"/>
          </a:xfrm>
        </p:spPr>
        <p:txBody>
          <a:bodyPr>
            <a:normAutofit fontScale="92500"/>
          </a:bodyPr>
          <a:lstStyle/>
          <a:p>
            <a:r>
              <a:rPr lang="en-US" dirty="0" smtClean="0"/>
              <a:t>The United Nations was created by a charter signed in San Francisco in 1945.  It was intended to be a world peacekeeping organization – the new and improved version of the League of Nations!  The United States joined the organization, as did the Soviet Union.  It was designed to give the most powerful nations on earth the greatest power to rule; a Security Council was established giving the US, the USSR, England, France, and China veto powers.  In 1950, the UN gave </a:t>
            </a:r>
            <a:r>
              <a:rPr lang="en-US" dirty="0"/>
              <a:t>the United States the authority </a:t>
            </a:r>
            <a:r>
              <a:rPr lang="en-US" dirty="0" smtClean="0"/>
              <a:t>to conduct the Korean War in order to preserve </a:t>
            </a:r>
            <a:r>
              <a:rPr lang="en-US" dirty="0"/>
              <a:t>the nation of South </a:t>
            </a:r>
            <a:r>
              <a:rPr lang="en-US" dirty="0" smtClean="0"/>
              <a:t>Korea, </a:t>
            </a:r>
            <a:r>
              <a:rPr lang="en-US" dirty="0"/>
              <a:t>after it had been attacked by Kim Il Sung’s communist North Korean </a:t>
            </a:r>
            <a:r>
              <a:rPr lang="en-US" dirty="0" smtClean="0"/>
              <a:t>Forces.  North Korea was supported by both the USSR and Communist China (Mao had taken over China in 1949 – shocking the West.) </a:t>
            </a:r>
            <a:endParaRPr lang="en-US" dirty="0"/>
          </a:p>
        </p:txBody>
      </p:sp>
    </p:spTree>
    <p:extLst>
      <p:ext uri="{BB962C8B-B14F-4D97-AF65-F5344CB8AC3E}">
        <p14:creationId xmlns:p14="http://schemas.microsoft.com/office/powerpoint/2010/main" val="1524420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The Truman Doctrine, 1947</a:t>
            </a:r>
            <a:endParaRPr lang="en-US" dirty="0">
              <a:solidFill>
                <a:schemeClr val="accent1">
                  <a:lumMod val="50000"/>
                </a:schemeClr>
              </a:solidFill>
            </a:endParaRPr>
          </a:p>
        </p:txBody>
      </p:sp>
      <p:sp>
        <p:nvSpPr>
          <p:cNvPr id="3" name="Content Placeholder 2"/>
          <p:cNvSpPr>
            <a:spLocks noGrp="1"/>
          </p:cNvSpPr>
          <p:nvPr>
            <p:ph sz="half" idx="1"/>
          </p:nvPr>
        </p:nvSpPr>
        <p:spPr>
          <a:xfrm>
            <a:off x="1024127" y="1880315"/>
            <a:ext cx="4861517" cy="4429045"/>
          </a:xfrm>
        </p:spPr>
        <p:txBody>
          <a:bodyPr>
            <a:normAutofit lnSpcReduction="10000"/>
          </a:bodyPr>
          <a:lstStyle/>
          <a:p>
            <a:r>
              <a:rPr lang="en-US" dirty="0" smtClean="0"/>
              <a:t>Put that in your pipe and smoke it, Stalin!  The Truman Doctrine was created by Harry S Truman immediately after World War II in order to halt Soviet aggression in Europe.  The Soviets were attempting to put communist governments in place throughout Eastern Europe and the Middle East – governments which they could manipulate and control from Moscow. The Truman Doctrine gave </a:t>
            </a:r>
            <a:r>
              <a:rPr lang="en-US" dirty="0"/>
              <a:t>over $400 Million to Greece and Turkey to stop communist rebels in those nations.  </a:t>
            </a:r>
            <a:r>
              <a:rPr lang="en-US" dirty="0" smtClean="0"/>
              <a:t>As a result of the Truman Doctrine, both Greece and Turkey remained capitalist, democratic nations.  In fact, both nations would eventually join NATO!</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8" y="2019553"/>
            <a:ext cx="5099072" cy="4267308"/>
          </a:xfrm>
        </p:spPr>
      </p:pic>
    </p:spTree>
    <p:extLst>
      <p:ext uri="{BB962C8B-B14F-4D97-AF65-F5344CB8AC3E}">
        <p14:creationId xmlns:p14="http://schemas.microsoft.com/office/powerpoint/2010/main" val="2570652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The </a:t>
            </a:r>
            <a:r>
              <a:rPr lang="en-US" dirty="0" err="1" smtClean="0">
                <a:solidFill>
                  <a:schemeClr val="accent1">
                    <a:lumMod val="50000"/>
                  </a:schemeClr>
                </a:solidFill>
              </a:rPr>
              <a:t>marshall</a:t>
            </a:r>
            <a:r>
              <a:rPr lang="en-US" dirty="0" smtClean="0">
                <a:solidFill>
                  <a:schemeClr val="accent1">
                    <a:lumMod val="50000"/>
                  </a:schemeClr>
                </a:solidFill>
              </a:rPr>
              <a:t> Plan, 1949</a:t>
            </a:r>
            <a:endParaRPr lang="en-US" dirty="0">
              <a:solidFill>
                <a:schemeClr val="accent1">
                  <a:lumMod val="50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24128" y="1969706"/>
            <a:ext cx="4101561" cy="4583494"/>
          </a:xfrm>
        </p:spPr>
      </p:pic>
      <p:sp>
        <p:nvSpPr>
          <p:cNvPr id="4" name="Content Placeholder 3"/>
          <p:cNvSpPr>
            <a:spLocks noGrp="1"/>
          </p:cNvSpPr>
          <p:nvPr>
            <p:ph sz="half" idx="2"/>
          </p:nvPr>
        </p:nvSpPr>
        <p:spPr>
          <a:xfrm>
            <a:off x="5557504" y="1969706"/>
            <a:ext cx="5720096" cy="4329494"/>
          </a:xfrm>
        </p:spPr>
        <p:txBody>
          <a:bodyPr>
            <a:normAutofit lnSpcReduction="10000"/>
          </a:bodyPr>
          <a:lstStyle/>
          <a:p>
            <a:r>
              <a:rPr lang="en-US" dirty="0" smtClean="0"/>
              <a:t>After witnessing the success of the Truman Doctrine, George C. Marshall – a military leader from World War II – suggested that the United States must play a critical role in the reconstruction of Europe in order to stop the spread of communism. The Marshall Plan, unhatched in 1949, offered </a:t>
            </a:r>
            <a:r>
              <a:rPr lang="en-US" dirty="0"/>
              <a:t>over $13 Billion to assist in the rebuilding of European nations after World War II – but they had to pledge to allow democratic institutions and capitalism first!  </a:t>
            </a:r>
            <a:r>
              <a:rPr lang="en-US" dirty="0" smtClean="0"/>
              <a:t>Using American money, Western Europe was rebuilt, and new democracies emerged in Europe.  The advance of the Soviet Union’s communist system was halted in its tracks. </a:t>
            </a:r>
            <a:endParaRPr lang="en-US" dirty="0"/>
          </a:p>
          <a:p>
            <a:endParaRPr lang="en-US" dirty="0"/>
          </a:p>
        </p:txBody>
      </p:sp>
    </p:spTree>
    <p:extLst>
      <p:ext uri="{BB962C8B-B14F-4D97-AF65-F5344CB8AC3E}">
        <p14:creationId xmlns:p14="http://schemas.microsoft.com/office/powerpoint/2010/main" val="3279206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The North Atlantic Treaty Organization </a:t>
            </a:r>
            <a:r>
              <a:rPr lang="en-US" dirty="0">
                <a:solidFill>
                  <a:schemeClr val="accent1">
                    <a:lumMod val="50000"/>
                  </a:schemeClr>
                </a:solidFill>
              </a:rPr>
              <a:t>(</a:t>
            </a:r>
            <a:r>
              <a:rPr lang="en-US" dirty="0" smtClean="0">
                <a:solidFill>
                  <a:schemeClr val="accent1">
                    <a:lumMod val="50000"/>
                  </a:schemeClr>
                </a:solidFill>
              </a:rPr>
              <a:t>NATO), 1949 – the present</a:t>
            </a:r>
            <a:endParaRPr lang="en-US" dirty="0">
              <a:solidFill>
                <a:schemeClr val="accent1">
                  <a:lumMod val="50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24128" y="2351118"/>
            <a:ext cx="4834493" cy="3958241"/>
          </a:xfrm>
        </p:spPr>
      </p:pic>
      <p:sp>
        <p:nvSpPr>
          <p:cNvPr id="4" name="Content Placeholder 3"/>
          <p:cNvSpPr>
            <a:spLocks noGrp="1"/>
          </p:cNvSpPr>
          <p:nvPr>
            <p:ph sz="half" idx="2"/>
          </p:nvPr>
        </p:nvSpPr>
        <p:spPr/>
        <p:txBody>
          <a:bodyPr/>
          <a:lstStyle/>
          <a:p>
            <a:r>
              <a:rPr lang="en-US" dirty="0"/>
              <a:t>This American military alliance included Canada and major Western European nations who were concerned about the threat of attack from the Soviet Union.  </a:t>
            </a:r>
            <a:r>
              <a:rPr lang="en-US" dirty="0" smtClean="0"/>
              <a:t>All of the nations which joined were pledge to preserve democracy, capitalism, and individual rights.  In addition, they pledge to defend one another in the event of an invasion from the Soviet Union.  In </a:t>
            </a:r>
            <a:r>
              <a:rPr lang="en-US" dirty="0"/>
              <a:t>response to this organization, the USSR created </a:t>
            </a:r>
            <a:r>
              <a:rPr lang="en-US" dirty="0" smtClean="0"/>
              <a:t>a defensive alliance of its own: the </a:t>
            </a:r>
            <a:r>
              <a:rPr lang="en-US" dirty="0"/>
              <a:t>Warsaw Pact. </a:t>
            </a:r>
          </a:p>
        </p:txBody>
      </p:sp>
    </p:spTree>
    <p:extLst>
      <p:ext uri="{BB962C8B-B14F-4D97-AF65-F5344CB8AC3E}">
        <p14:creationId xmlns:p14="http://schemas.microsoft.com/office/powerpoint/2010/main" val="671103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Massive retaliation </a:t>
            </a:r>
            <a:endParaRPr lang="en-US" dirty="0">
              <a:solidFill>
                <a:schemeClr val="accent1">
                  <a:lumMod val="50000"/>
                </a:schemeClr>
              </a:solidFill>
            </a:endParaRPr>
          </a:p>
        </p:txBody>
      </p:sp>
      <p:sp>
        <p:nvSpPr>
          <p:cNvPr id="3" name="Content Placeholder 2"/>
          <p:cNvSpPr>
            <a:spLocks noGrp="1"/>
          </p:cNvSpPr>
          <p:nvPr>
            <p:ph sz="half" idx="1"/>
          </p:nvPr>
        </p:nvSpPr>
        <p:spPr/>
        <p:txBody>
          <a:bodyPr>
            <a:normAutofit lnSpcReduction="10000"/>
          </a:bodyPr>
          <a:lstStyle/>
          <a:p>
            <a:r>
              <a:rPr lang="en-US" dirty="0"/>
              <a:t>Under Dwight D. Eisenhower, the United States did not build up a huge Army to fight enemies.  Instead, we pledge to use nuclear bombs in the event that we were attacked by the Soviet Union.  </a:t>
            </a:r>
            <a:r>
              <a:rPr lang="en-US" dirty="0" smtClean="0"/>
              <a:t>While this strategy saved the United States of America lost of money by lowering the cost of our nation’s military spending, it was not a very enlightened policy!  The fact is, not every transgression in international politics can be responded to with an atom bomb!  If the Soviets had invaded France, would we have dropped an atomic weapon on Paris?</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32795" y="1017431"/>
            <a:ext cx="6048273" cy="5138670"/>
          </a:xfrm>
        </p:spPr>
      </p:pic>
    </p:spTree>
    <p:extLst>
      <p:ext uri="{BB962C8B-B14F-4D97-AF65-F5344CB8AC3E}">
        <p14:creationId xmlns:p14="http://schemas.microsoft.com/office/powerpoint/2010/main" val="3112646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Mutually Assured destruction (Mad)</a:t>
            </a:r>
            <a:endParaRPr lang="en-US" dirty="0">
              <a:solidFill>
                <a:schemeClr val="accent1">
                  <a:lumMod val="50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65981" y="2084832"/>
            <a:ext cx="7164042" cy="4354068"/>
          </a:xfrm>
        </p:spPr>
      </p:pic>
      <p:sp>
        <p:nvSpPr>
          <p:cNvPr id="4" name="Content Placeholder 3"/>
          <p:cNvSpPr>
            <a:spLocks noGrp="1"/>
          </p:cNvSpPr>
          <p:nvPr>
            <p:ph sz="half" idx="2"/>
          </p:nvPr>
        </p:nvSpPr>
        <p:spPr>
          <a:xfrm>
            <a:off x="8318499" y="2125014"/>
            <a:ext cx="3568701" cy="4340180"/>
          </a:xfrm>
        </p:spPr>
        <p:txBody>
          <a:bodyPr>
            <a:normAutofit fontScale="92500" lnSpcReduction="10000"/>
          </a:bodyPr>
          <a:lstStyle/>
          <a:p>
            <a:r>
              <a:rPr lang="en-US" dirty="0"/>
              <a:t>Mutually Assured Destruction </a:t>
            </a:r>
            <a:r>
              <a:rPr lang="en-US" dirty="0" smtClean="0"/>
              <a:t>(MAD) – </a:t>
            </a:r>
            <a:r>
              <a:rPr lang="en-US" dirty="0"/>
              <a:t>the belief that the United States and the USSR would not attack each other – could not attack each other – because to do so would result in massive nuclear attacks which would destroy both nations and the world.  </a:t>
            </a:r>
            <a:r>
              <a:rPr lang="en-US" dirty="0" smtClean="0"/>
              <a:t>Many historians not that ironically – despite the constant fear of nuclear holocaust – the Cold War was one of the most peaceful fifty year periods in the history of the world.  No rational person would ever use such a heinous weapon, would they? </a:t>
            </a:r>
            <a:endParaRPr lang="en-US" dirty="0"/>
          </a:p>
          <a:p>
            <a:endParaRPr lang="en-US" dirty="0"/>
          </a:p>
        </p:txBody>
      </p:sp>
    </p:spTree>
    <p:extLst>
      <p:ext uri="{BB962C8B-B14F-4D97-AF65-F5344CB8AC3E}">
        <p14:creationId xmlns:p14="http://schemas.microsoft.com/office/powerpoint/2010/main" val="1740675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brinksmanship</a:t>
            </a:r>
            <a:endParaRPr lang="en-US" dirty="0">
              <a:solidFill>
                <a:schemeClr val="accent1">
                  <a:lumMod val="50000"/>
                </a:schemeClr>
              </a:solidFill>
            </a:endParaRPr>
          </a:p>
        </p:txBody>
      </p:sp>
      <p:sp>
        <p:nvSpPr>
          <p:cNvPr id="3" name="Content Placeholder 2"/>
          <p:cNvSpPr>
            <a:spLocks noGrp="1"/>
          </p:cNvSpPr>
          <p:nvPr>
            <p:ph sz="half" idx="1"/>
          </p:nvPr>
        </p:nvSpPr>
        <p:spPr>
          <a:xfrm>
            <a:off x="1024128" y="1765300"/>
            <a:ext cx="4754880" cy="4544060"/>
          </a:xfrm>
        </p:spPr>
        <p:txBody>
          <a:bodyPr>
            <a:normAutofit lnSpcReduction="10000"/>
          </a:bodyPr>
          <a:lstStyle/>
          <a:p>
            <a:r>
              <a:rPr lang="en-US" dirty="0"/>
              <a:t>John Foster Dulles claimed that the United States would be willing to go to the brink of war – even nuclear war – to stop the spread of communism.  This type of foreign policy was called </a:t>
            </a:r>
            <a:r>
              <a:rPr lang="en-US" dirty="0" smtClean="0"/>
              <a:t>brinksmanship.  On more than one occasion, this style of foreign policy resulted in games of nuclear “chicken.”  The most frightening moment in American history when brinksmanship was being played was the Cuban Missile Crisis.  Both sides attempted to force the other to back down with posturing and threats.  Fortunately, both Khrushchev and Kennedy were looking for exit strategies, and the world survived – barely!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8" y="1602604"/>
            <a:ext cx="5961062" cy="4589417"/>
          </a:xfrm>
        </p:spPr>
      </p:pic>
    </p:spTree>
    <p:extLst>
      <p:ext uri="{BB962C8B-B14F-4D97-AF65-F5344CB8AC3E}">
        <p14:creationId xmlns:p14="http://schemas.microsoft.com/office/powerpoint/2010/main" val="51695279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125000"/>
              </a:schemeClr>
              <a:schemeClr val="phClr">
                <a:tint val="92000"/>
                <a:shade val="70000"/>
                <a:satMod val="110000"/>
              </a:schemeClr>
            </a:duotone>
          </a:blip>
          <a:tile tx="0" ty="0" sx="22000" sy="2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E736489A-00C3-4E0A-AAA8-D4D3127BA5B3}"/>
    </a:ext>
  </a:extLst>
</a:theme>
</file>

<file path=docProps/app.xml><?xml version="1.0" encoding="utf-8"?>
<Properties xmlns="http://schemas.openxmlformats.org/officeDocument/2006/extended-properties" xmlns:vt="http://schemas.openxmlformats.org/officeDocument/2006/docPropsVTypes">
  <Template>Integral</Template>
  <TotalTime>128</TotalTime>
  <Words>1740</Words>
  <Application>Microsoft Office PowerPoint</Application>
  <PresentationFormat>Widescreen</PresentationFormat>
  <Paragraphs>34</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Tw Cen MT</vt:lpstr>
      <vt:lpstr>Tw Cen MT Condensed</vt:lpstr>
      <vt:lpstr>Wingdings 3</vt:lpstr>
      <vt:lpstr>Integral</vt:lpstr>
      <vt:lpstr>The cold war, 1945 – 1991 The United States VS. The Soviets</vt:lpstr>
      <vt:lpstr>The policy of containment, 1945 - 1991</vt:lpstr>
      <vt:lpstr>The united nations (Un) established</vt:lpstr>
      <vt:lpstr>The Truman Doctrine, 1947</vt:lpstr>
      <vt:lpstr>The marshall Plan, 1949</vt:lpstr>
      <vt:lpstr>The North Atlantic Treaty Organization (NATO), 1949 – the present</vt:lpstr>
      <vt:lpstr>Massive retaliation </vt:lpstr>
      <vt:lpstr>Mutually Assured destruction (Mad)</vt:lpstr>
      <vt:lpstr>brinksmanship</vt:lpstr>
      <vt:lpstr>Soviet Premier Nikita Khrushchev</vt:lpstr>
      <vt:lpstr>The domino theory – 1960s </vt:lpstr>
      <vt:lpstr>The arms race</vt:lpstr>
      <vt:lpstr>Sputnik – The Soviet Satellite</vt:lpstr>
      <vt:lpstr>The space race</vt:lpstr>
      <vt:lpstr>Détente – the late 1960s and 1970s</vt:lpstr>
      <vt:lpstr>Mikhail gorbachev</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cold war, 1945 – 1991 The United States VS. The Soviets</dc:title>
  <dc:creator>Adam Henry</dc:creator>
  <cp:lastModifiedBy>Adam Henry</cp:lastModifiedBy>
  <cp:revision>14</cp:revision>
  <dcterms:created xsi:type="dcterms:W3CDTF">2015-05-14T20:01:01Z</dcterms:created>
  <dcterms:modified xsi:type="dcterms:W3CDTF">2015-05-20T21:21:47Z</dcterms:modified>
</cp:coreProperties>
</file>